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603" r:id="rId2"/>
    <p:sldId id="621" r:id="rId3"/>
    <p:sldId id="607" r:id="rId4"/>
    <p:sldId id="611" r:id="rId5"/>
    <p:sldId id="608" r:id="rId6"/>
    <p:sldId id="612" r:id="rId7"/>
    <p:sldId id="610" r:id="rId8"/>
  </p:sldIdLst>
  <p:sldSz cx="12195175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7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bsburg Accelerator" initials="H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DB7B"/>
    <a:srgbClr val="FF9966"/>
    <a:srgbClr val="FFCC00"/>
    <a:srgbClr val="FF6600"/>
    <a:srgbClr val="FFCC66"/>
    <a:srgbClr val="DE5A00"/>
    <a:srgbClr val="D3E3EE"/>
    <a:srgbClr val="365A8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51" autoAdjust="0"/>
    <p:restoredTop sz="95840" autoAdjust="0"/>
  </p:normalViewPr>
  <p:slideViewPr>
    <p:cSldViewPr showGuides="1">
      <p:cViewPr varScale="1">
        <p:scale>
          <a:sx n="107" d="100"/>
          <a:sy n="107" d="100"/>
        </p:scale>
        <p:origin x="116" y="72"/>
      </p:cViewPr>
      <p:guideLst>
        <p:guide orient="horz" pos="2157"/>
        <p:guide pos="37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cs typeface="Times New Roman" panose="020206030504050203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Times New Roman" panose="02020603050405020304" charset="0"/>
              </a:rPr>
              <a:t>2024/10/30</a:t>
            </a:fld>
            <a:endParaRPr lang="zh-CN" altLang="en-US">
              <a:cs typeface="Times New Roman" panose="020206030504050203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cs typeface="Times New Roman" panose="020206030504050203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Times New Roman" panose="02020603050405020304" charset="0"/>
              </a:rPr>
              <a:t>‹#›</a:t>
            </a:fld>
            <a:endParaRPr lang="zh-CN" altLang="en-US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Times New Roman" panose="020206030504050203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Times New Roman" panose="02020603050405020304" charset="0"/>
              </a:defRPr>
            </a:lvl1pPr>
          </a:lstStyle>
          <a:p>
            <a:fld id="{0288307D-C004-49D7-A7A8-488D5AC6BCC0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Times New Roman" panose="020206030504050203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Times New Roman" panose="02020603050405020304" charset="0"/>
              </a:defRPr>
            </a:lvl1pPr>
          </a:lstStyle>
          <a:p>
            <a:fld id="{99CB287B-7148-4D76-9C35-148CF1E1BB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Times New Roman" panose="020206030504050203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B287B-7148-4D76-9C35-148CF1E1BB5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73F681-7291-41D2-A146-1FB28A7F62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73F681-7291-41D2-A146-1FB28A7F62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73F681-7291-41D2-A146-1FB28A7F62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73F681-7291-41D2-A146-1FB28A7F62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B287B-7148-4D76-9C35-148CF1E1BB5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Times New Roman" panose="02020603050405020304" charset="0"/>
              </a:defRPr>
            </a:lvl1pPr>
          </a:lstStyle>
          <a:p>
            <a:fld id="{A2783952-BB44-4068-B06C-62753303463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Times New Roman" panose="020206030504050203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Times New Roman" panose="02020603050405020304" charset="0"/>
              </a:defRPr>
            </a:lvl1pPr>
          </a:lstStyle>
          <a:p>
            <a:fld id="{18A2F1B9-D298-464A-9AAD-E7F2693479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Times New Roman" panose="0202060305040502030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Times New Roman" panose="0202060305040502030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Times New Roman" panose="0202060305040502030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imes New Roman" panose="0202060305040502030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Times New Roman" panose="0202060305040502030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Times New Roman" panose="0202060305040502030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 contrast="-1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_矩形 32"/>
          <p:cNvSpPr/>
          <p:nvPr>
            <p:custDataLst>
              <p:tags r:id="rId1"/>
            </p:custDataLst>
          </p:nvPr>
        </p:nvSpPr>
        <p:spPr>
          <a:xfrm>
            <a:off x="-29978" y="1268760"/>
            <a:ext cx="12224770" cy="2322397"/>
          </a:xfrm>
          <a:prstGeom prst="rect">
            <a:avLst/>
          </a:prstGeom>
          <a:solidFill>
            <a:srgbClr val="0070C0">
              <a:alpha val="32000"/>
            </a:srgbClr>
          </a:solidFill>
          <a:ln>
            <a:noFill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Times New Roman" panose="02020603050405020304" charset="0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39" y="-110763"/>
            <a:ext cx="2853690" cy="1605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73175" y="2061210"/>
            <a:ext cx="9631045" cy="1096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0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正则表达式转换</a:t>
            </a:r>
            <a:r>
              <a:rPr lang="en-US" altLang="zh-CN" sz="60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NFA</a:t>
            </a:r>
          </a:p>
          <a:p>
            <a:endParaRPr lang="en-US" altLang="zh-CN" sz="6000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61505" y="3157220"/>
            <a:ext cx="4819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202208010512 </a:t>
            </a:r>
            <a:r>
              <a:rPr lang="zh-CN" altLang="en-US" sz="2400" b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计科</a:t>
            </a:r>
            <a:r>
              <a:rPr lang="en-US" altLang="zh-CN" sz="2400" b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2205 </a:t>
            </a:r>
            <a:r>
              <a:rPr lang="zh-CN" altLang="en-US" sz="2400" b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刘志垚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89" y="2888939"/>
            <a:ext cx="12192000" cy="6000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36914" y="-1911593"/>
            <a:ext cx="5059045" cy="1076198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9335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3" name="矩形 2"/>
          <p:cNvSpPr/>
          <p:nvPr/>
        </p:nvSpPr>
        <p:spPr>
          <a:xfrm>
            <a:off x="8674023" y="1863019"/>
            <a:ext cx="3004185" cy="993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5865">
                <a:solidFill>
                  <a:schemeClr val="bg1"/>
                </a:solidFill>
                <a:latin typeface="Impact" panose="020B0806030902050204"/>
              </a:rPr>
              <a:t>PART FIVE</a:t>
            </a:r>
            <a:endParaRPr lang="zh-CN" altLang="en-US" sz="5865">
              <a:solidFill>
                <a:schemeClr val="bg1"/>
              </a:solidFill>
              <a:latin typeface="Impact" panose="020B0806030902050204"/>
            </a:endParaRPr>
          </a:p>
        </p:txBody>
      </p:sp>
      <p:pic>
        <p:nvPicPr>
          <p:cNvPr id="2" name="图片 1" descr="封面-白色"/>
          <p:cNvPicPr>
            <a:picLocks noChangeAspect="1"/>
          </p:cNvPicPr>
          <p:nvPr/>
        </p:nvPicPr>
        <p:blipFill>
          <a:blip r:embed="rId2"/>
          <a:srcRect l="24343" t="29278" r="48801" b="27158"/>
          <a:stretch>
            <a:fillRect/>
          </a:stretch>
        </p:blipFill>
        <p:spPr>
          <a:xfrm>
            <a:off x="5809721" y="2661073"/>
            <a:ext cx="6400800" cy="41418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24F867-DB39-37AD-3987-96C7FF403E65}"/>
              </a:ext>
            </a:extLst>
          </p:cNvPr>
          <p:cNvSpPr txBox="1"/>
          <p:nvPr/>
        </p:nvSpPr>
        <p:spPr>
          <a:xfrm>
            <a:off x="6673651" y="3489007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各个击破算法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1976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5675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44450"/>
            <a:ext cx="3205480" cy="6267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5456" y="1298270"/>
            <a:ext cx="7060565" cy="562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95038" y="1089722"/>
            <a:ext cx="5435875" cy="3131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505299" y="1484784"/>
            <a:ext cx="4872990" cy="2805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719404-5C32-A099-E133-9D1725BA0A28}"/>
              </a:ext>
            </a:extLst>
          </p:cNvPr>
          <p:cNvSpPr txBox="1"/>
          <p:nvPr/>
        </p:nvSpPr>
        <p:spPr>
          <a:xfrm>
            <a:off x="585456" y="1088487"/>
            <a:ext cx="54358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各个击破算法（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Divide and Conquer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）是一种常用的算法设计策略，它通过将一个复杂的问题分解成多个简单的子问题来解决。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主要步骤包括：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分解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：将问题分解成若干个规模较小的子问题。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解决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：递归地解决每个子问题。如果子问题的规模足够小，则直接解决。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合并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：将子问题的解合并成原问题的解。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EE5D37-F91F-7E74-E2D8-4BADE24BEA66}"/>
              </a:ext>
            </a:extLst>
          </p:cNvPr>
          <p:cNvSpPr txBox="1"/>
          <p:nvPr/>
        </p:nvSpPr>
        <p:spPr>
          <a:xfrm>
            <a:off x="595038" y="4365104"/>
            <a:ext cx="542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实际各个击破算法就是计算机算法上常见的分治算法。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49DAD4-EA20-1F0C-53B6-83C1D695231F}"/>
              </a:ext>
            </a:extLst>
          </p:cNvPr>
          <p:cNvSpPr txBox="1"/>
          <p:nvPr/>
        </p:nvSpPr>
        <p:spPr>
          <a:xfrm>
            <a:off x="6198665" y="1088487"/>
            <a:ext cx="62018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经典的各个击破算法例子有：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归并排序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：将数组分成两半，分别排序后再合并。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快速排序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：选择一个基准元素，将数组分为两部分，分别对这两部分进行排序。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二分查找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：在已排序的数组中，通过不断将查找范围减半来找到目标值。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1976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5675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44450"/>
            <a:ext cx="3205480" cy="626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1330" y="692785"/>
            <a:ext cx="10566400" cy="2022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3620DE-86F2-308D-7761-1AB6A4CAB211}"/>
              </a:ext>
            </a:extLst>
          </p:cNvPr>
          <p:cNvSpPr txBox="1"/>
          <p:nvPr/>
        </p:nvSpPr>
        <p:spPr>
          <a:xfrm>
            <a:off x="481330" y="1305341"/>
            <a:ext cx="86850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各个击破算法的优点如下：</a:t>
            </a:r>
          </a:p>
          <a:p>
            <a:pPr algn="l"/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1. 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提高效率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减少问题规模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：通过将大问题分解为较小的子问题，显著减少每次迭代需要处理的数据量。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时间复杂度优化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：许多各个击破算法（如归并排序和快速排序）在平均情况下具有较低的时间复杂度（例如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O(n log n)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），比简单的排序算法（如冒泡排序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O(n²)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）更高效。</a:t>
            </a:r>
          </a:p>
          <a:p>
            <a:pPr algn="l"/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2. 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简化问题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结构化思维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：将复杂问题分解为简单的部分，使得问题更易于理解和解决。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解决递归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：每个子问题可以独立解决，简化了设计和实现过程。</a:t>
            </a:r>
          </a:p>
          <a:p>
            <a:pPr algn="l"/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3. 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易于实现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递归特性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：自然适合使用递归方式实现，代码往往更简洁易读。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模块化设计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：每个子问题可以作为独立模块进行实现，有助于代码的重用和维护。</a:t>
            </a:r>
          </a:p>
          <a:p>
            <a:pPr algn="l"/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4. 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可扩展性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灵活性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：可以根据需要灵活地调整分解的方式，适应不同规模和类型的问题。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并行处理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：子问题可以独立执行，为并行计算提供了良好的基础。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1976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5675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44450"/>
            <a:ext cx="3205480" cy="6267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5520D3-D61D-D0A4-8E2A-4F7DC51F8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642" y="44450"/>
            <a:ext cx="5596488" cy="400284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20CDE46-BBBD-FA05-C1EE-1EA5BE2CD125}"/>
              </a:ext>
            </a:extLst>
          </p:cNvPr>
          <p:cNvSpPr txBox="1"/>
          <p:nvPr/>
        </p:nvSpPr>
        <p:spPr>
          <a:xfrm>
            <a:off x="264939" y="1268760"/>
            <a:ext cx="57659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高解决问题的效率，可以采用多种方法，如优化解决策略，或者使用运算更快的机器，但策略优化，在一定规模的数量级时，其运行效率可能仍然不够理想，同时技术革新一样是可遇不可求的。所以为了再次提高运行效率，可以通过整合现有资源，将问题划分成几个独立的小块，由多人同时进行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例如归并排序，若在同一台机器上，第一次划分要处理</a:t>
            </a:r>
            <a:r>
              <a:rPr lang="en-US" altLang="zh-CN" dirty="0"/>
              <a:t>0-n/2,</a:t>
            </a:r>
            <a:r>
              <a:rPr lang="zh-CN" altLang="en-US" dirty="0"/>
              <a:t>以及</a:t>
            </a:r>
            <a:r>
              <a:rPr lang="en-US" altLang="zh-CN" dirty="0"/>
              <a:t>n/2+1-n</a:t>
            </a:r>
            <a:r>
              <a:rPr lang="zh-CN" altLang="en-US" dirty="0"/>
              <a:t>，对这两个数组进行排序，但是，这两个数组排序时是独立的，可以将</a:t>
            </a:r>
            <a:r>
              <a:rPr lang="en-US" altLang="zh-CN" dirty="0"/>
              <a:t>0-n/2</a:t>
            </a:r>
            <a:r>
              <a:rPr lang="zh-CN" altLang="en-US" dirty="0"/>
              <a:t>这个数组交给一台机器上去执行，剩下的数组交给另一台机器上同时执行，忽略掉数据传输所耗费的时间，运行效率提高了一倍，划分得越细致，参与的机器越多，效果提升越明显。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1976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5675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44450"/>
            <a:ext cx="3205480" cy="6267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F848F1-B7E0-5EAD-9677-530E652BD4BD}"/>
              </a:ext>
            </a:extLst>
          </p:cNvPr>
          <p:cNvSpPr txBox="1"/>
          <p:nvPr/>
        </p:nvSpPr>
        <p:spPr>
          <a:xfrm>
            <a:off x="585456" y="1196752"/>
            <a:ext cx="536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此外，对于很多问题，都可以采用上述策略，将一个复杂的，数据量庞大的问题划分成多个独立的问题，将子问题交给其他机器同时进行。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C17858-483E-AEEF-2A08-11EC6DCBE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988" y="476672"/>
            <a:ext cx="5688632" cy="20697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725A87-1FD3-DC9C-FF71-980FA73C0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87" y="2120082"/>
            <a:ext cx="4491038" cy="433194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B5FC1B8-A7AF-76AF-BEB3-6F2226C84FA2}"/>
              </a:ext>
            </a:extLst>
          </p:cNvPr>
          <p:cNvSpPr txBox="1"/>
          <p:nvPr/>
        </p:nvSpPr>
        <p:spPr>
          <a:xfrm>
            <a:off x="6169595" y="3429000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此即为云计算的一部分，即将问题划分为许多独立的小问题，交给多个机器同时进行。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:\院楼照片.png院楼照片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" y="-1680246"/>
            <a:ext cx="12195173" cy="53721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6" name="矩形 5"/>
          <p:cNvSpPr/>
          <p:nvPr/>
        </p:nvSpPr>
        <p:spPr>
          <a:xfrm>
            <a:off x="-1" y="3691818"/>
            <a:ext cx="12195175" cy="972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Times New Roman" panose="02020603050405020304" charset="0"/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192931" y="1684522"/>
            <a:ext cx="535365" cy="53536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cs typeface="Times New Roman" panose="02020603050405020304" charset="0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765863" y="2043356"/>
            <a:ext cx="353063" cy="35306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0990" y="302260"/>
            <a:ext cx="1691640" cy="1652905"/>
            <a:chOff x="1129232" y="711771"/>
            <a:chExt cx="1228944" cy="1228944"/>
          </a:xfrm>
        </p:grpSpPr>
        <p:grpSp>
          <p:nvGrpSpPr>
            <p:cNvPr id="13" name="组合 12"/>
            <p:cNvGrpSpPr/>
            <p:nvPr/>
          </p:nvGrpSpPr>
          <p:grpSpPr>
            <a:xfrm flipH="1">
              <a:off x="1129232" y="711771"/>
              <a:ext cx="1228944" cy="1228944"/>
              <a:chOff x="2848131" y="1860029"/>
              <a:chExt cx="3807502" cy="3807502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>
                  <a:cs typeface="Times New Roman" panose="02020603050405020304" charset="0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>
                  <a:cs typeface="Times New Roman" panose="02020603050405020304" charset="0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1278439" y="859618"/>
              <a:ext cx="937494" cy="937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Times New Roman" panose="02020603050405020304" charset="0"/>
              </a:endParaRPr>
            </a:p>
          </p:txBody>
        </p:sp>
        <p:sp>
          <p:nvSpPr>
            <p:cNvPr id="15" name="文本框 4"/>
            <p:cNvSpPr txBox="1"/>
            <p:nvPr/>
          </p:nvSpPr>
          <p:spPr>
            <a:xfrm>
              <a:off x="1188754" y="1074469"/>
              <a:ext cx="1120366" cy="525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charset="0"/>
                </a:rPr>
                <a:t>2024</a:t>
              </a:r>
            </a:p>
          </p:txBody>
        </p:sp>
      </p:grpSp>
      <p:sp>
        <p:nvSpPr>
          <p:cNvPr id="18" name="椭圆 17"/>
          <p:cNvSpPr/>
          <p:nvPr/>
        </p:nvSpPr>
        <p:spPr>
          <a:xfrm flipH="1">
            <a:off x="1751699" y="297645"/>
            <a:ext cx="713692" cy="71369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cs typeface="Times New Roman" panose="02020603050405020304" charset="0"/>
            </a:endParaRPr>
          </a:p>
        </p:txBody>
      </p:sp>
      <p:sp>
        <p:nvSpPr>
          <p:cNvPr id="19" name="椭圆 18"/>
          <p:cNvSpPr/>
          <p:nvPr/>
        </p:nvSpPr>
        <p:spPr>
          <a:xfrm flipH="1">
            <a:off x="1533123" y="27980"/>
            <a:ext cx="319702" cy="31970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cs typeface="Times New Roman" panose="0202060305040502030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641203" y="4706973"/>
            <a:ext cx="725614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charset="0"/>
              </a:rPr>
              <a:t>感谢聆听</a:t>
            </a:r>
            <a:r>
              <a:rPr lang="zh-CN" altLang="en-US" sz="66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charset="0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IwNTY3ZGY4Njk1Zjg0ZDI3ODMyZTNjY2QzOWVkM2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mbria Math"/>
        <a:ea typeface="宋体"/>
        <a:cs typeface=""/>
      </a:majorFont>
      <a:minorFont>
        <a:latin typeface="Cambria Math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639</Words>
  <Application>Microsoft Office PowerPoint</Application>
  <PresentationFormat>自定义</PresentationFormat>
  <Paragraphs>45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-apple-system</vt:lpstr>
      <vt:lpstr>等线</vt:lpstr>
      <vt:lpstr>华文新魏</vt:lpstr>
      <vt:lpstr>Arial</vt:lpstr>
      <vt:lpstr>Calibri</vt:lpstr>
      <vt:lpstr>Cambria Math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dc:description>http://www.ypppt.com/</dc:description>
  <cp:lastModifiedBy>jingquan xu</cp:lastModifiedBy>
  <cp:revision>608</cp:revision>
  <dcterms:created xsi:type="dcterms:W3CDTF">2016-03-04T02:23:00Z</dcterms:created>
  <dcterms:modified xsi:type="dcterms:W3CDTF">2024-10-30T10:03:48Z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2FF9BED7CE20432893F5813E309C5616</vt:lpwstr>
  </property>
</Properties>
</file>